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22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4570" y="1135126"/>
            <a:ext cx="596325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395" y="1961133"/>
            <a:ext cx="5969609" cy="7018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9304" y="9276080"/>
            <a:ext cx="69913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094892"/>
            <a:ext cx="5130165" cy="148272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082164">
              <a:lnSpc>
                <a:spcPct val="100000"/>
              </a:lnSpc>
              <a:spcBef>
                <a:spcPts val="505"/>
              </a:spcBef>
            </a:pPr>
            <a:r>
              <a:rPr b="1" spc="15" dirty="0">
                <a:latin typeface="Trebuchet MS"/>
                <a:cs typeface="Trebuchet MS"/>
              </a:rPr>
              <a:t>LECTURE</a:t>
            </a:r>
            <a:r>
              <a:rPr b="1" spc="-235" dirty="0">
                <a:latin typeface="Trebuchet MS"/>
                <a:cs typeface="Trebuchet MS"/>
              </a:rPr>
              <a:t> </a:t>
            </a:r>
            <a:r>
              <a:rPr b="1" spc="15" dirty="0">
                <a:latin typeface="Trebuchet MS"/>
                <a:cs typeface="Trebuchet MS"/>
              </a:rPr>
              <a:t>3</a:t>
            </a:r>
          </a:p>
          <a:p>
            <a:pPr marL="12700" marR="5080">
              <a:lnSpc>
                <a:spcPts val="3940"/>
              </a:lnSpc>
              <a:spcBef>
                <a:spcPts val="60"/>
              </a:spcBef>
            </a:pPr>
            <a:r>
              <a:rPr b="1" spc="-170" dirty="0">
                <a:latin typeface="Arial"/>
                <a:cs typeface="Arial"/>
              </a:rPr>
              <a:t>Briquetting </a:t>
            </a:r>
            <a:r>
              <a:rPr b="1" spc="-130" dirty="0">
                <a:latin typeface="Arial"/>
                <a:cs typeface="Arial"/>
              </a:rPr>
              <a:t>(form </a:t>
            </a:r>
            <a:r>
              <a:rPr b="1" spc="-240" dirty="0">
                <a:latin typeface="Arial"/>
                <a:cs typeface="Arial"/>
              </a:rPr>
              <a:t>pieces </a:t>
            </a:r>
            <a:r>
              <a:rPr b="1" spc="-130" dirty="0">
                <a:latin typeface="Arial"/>
                <a:cs typeface="Arial"/>
              </a:rPr>
              <a:t>of </a:t>
            </a:r>
            <a:r>
              <a:rPr b="1" spc="-180" dirty="0">
                <a:latin typeface="Arial"/>
                <a:cs typeface="Arial"/>
              </a:rPr>
              <a:t>regular  </a:t>
            </a:r>
            <a:r>
              <a:rPr b="1" spc="-245" dirty="0">
                <a:latin typeface="Arial"/>
                <a:cs typeface="Arial"/>
              </a:rPr>
              <a:t>shapes)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1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2740278"/>
            <a:ext cx="5971540" cy="6108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15489" algn="l"/>
                <a:tab pos="3469640" algn="l"/>
                <a:tab pos="3984625" algn="l"/>
                <a:tab pos="5365115" algn="l"/>
              </a:tabLst>
            </a:pPr>
            <a:r>
              <a:rPr sz="2800" spc="-5" dirty="0">
                <a:latin typeface="Georgia"/>
                <a:cs typeface="Georgia"/>
              </a:rPr>
              <a:t>Briqu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tt</a:t>
            </a:r>
            <a:r>
              <a:rPr sz="2800" dirty="0">
                <a:latin typeface="Georgia"/>
                <a:cs typeface="Georgia"/>
              </a:rPr>
              <a:t>i</a:t>
            </a:r>
            <a:r>
              <a:rPr sz="2800" spc="-5" dirty="0">
                <a:latin typeface="Georgia"/>
                <a:cs typeface="Georgia"/>
              </a:rPr>
              <a:t>ng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co</a:t>
            </a:r>
            <a:r>
              <a:rPr sz="2800" dirty="0">
                <a:latin typeface="Georgia"/>
                <a:cs typeface="Georgia"/>
              </a:rPr>
              <a:t>n</a:t>
            </a:r>
            <a:r>
              <a:rPr sz="2800" spc="-10" dirty="0">
                <a:latin typeface="Georgia"/>
                <a:cs typeface="Georgia"/>
              </a:rPr>
              <a:t>sist</a:t>
            </a:r>
            <a:r>
              <a:rPr sz="2800" spc="-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f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h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ating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and</a:t>
            </a:r>
            <a:endParaRPr sz="2800">
              <a:latin typeface="Georgia"/>
              <a:cs typeface="Georgia"/>
            </a:endParaRPr>
          </a:p>
          <a:p>
            <a:pPr marL="12700" marR="6985" algn="just">
              <a:lnSpc>
                <a:spcPct val="189300"/>
              </a:lnSpc>
            </a:pPr>
            <a:r>
              <a:rPr sz="2800" spc="-5" dirty="0">
                <a:latin typeface="Georgia"/>
                <a:cs typeface="Georgia"/>
              </a:rPr>
              <a:t>compressing </a:t>
            </a:r>
            <a:r>
              <a:rPr sz="2800" spc="-10" dirty="0">
                <a:latin typeface="Georgia"/>
                <a:cs typeface="Georgia"/>
              </a:rPr>
              <a:t>the fine </a:t>
            </a:r>
            <a:r>
              <a:rPr sz="2800" spc="-5" dirty="0">
                <a:latin typeface="Georgia"/>
                <a:cs typeface="Georgia"/>
              </a:rPr>
              <a:t>particles of </a:t>
            </a:r>
            <a:r>
              <a:rPr sz="2800" spc="-10" dirty="0">
                <a:latin typeface="Georgia"/>
                <a:cs typeface="Georgia"/>
              </a:rPr>
              <a:t>iron  ores </a:t>
            </a:r>
            <a:r>
              <a:rPr sz="2800" spc="-5" dirty="0">
                <a:latin typeface="Georgia"/>
                <a:cs typeface="Georgia"/>
              </a:rPr>
              <a:t>into pieces of regular shape</a:t>
            </a:r>
            <a:r>
              <a:rPr sz="2800" spc="-254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using  rolls,</a:t>
            </a:r>
            <a:r>
              <a:rPr sz="2800" spc="3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punches</a:t>
            </a:r>
            <a:r>
              <a:rPr sz="2800" spc="3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spc="37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extruders</a:t>
            </a:r>
            <a:r>
              <a:rPr sz="2800" spc="37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without</a:t>
            </a:r>
            <a:endParaRPr sz="2800">
              <a:latin typeface="Georgia"/>
              <a:cs typeface="Georgia"/>
            </a:endParaRPr>
          </a:p>
          <a:p>
            <a:pPr marL="12700" marR="7620" algn="just">
              <a:lnSpc>
                <a:spcPct val="189300"/>
              </a:lnSpc>
              <a:spcBef>
                <a:spcPts val="10"/>
              </a:spcBef>
            </a:pP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need for binders. This process is  generally more </a:t>
            </a:r>
            <a:r>
              <a:rPr sz="2800" spc="-10" dirty="0">
                <a:latin typeface="Georgia"/>
                <a:cs typeface="Georgia"/>
              </a:rPr>
              <a:t>expensive </a:t>
            </a:r>
            <a:r>
              <a:rPr sz="2800" spc="-5" dirty="0">
                <a:latin typeface="Georgia"/>
                <a:cs typeface="Georgia"/>
              </a:rPr>
              <a:t>than other  agglomerating processes </a:t>
            </a:r>
            <a:r>
              <a:rPr sz="2800" spc="-10" dirty="0">
                <a:latin typeface="Georgia"/>
                <a:cs typeface="Georgia"/>
              </a:rPr>
              <a:t>due </a:t>
            </a:r>
            <a:r>
              <a:rPr sz="2800" spc="-5" dirty="0">
                <a:latin typeface="Georgia"/>
                <a:cs typeface="Georgia"/>
              </a:rPr>
              <a:t>to wear  (friction/abrasion)  of  </a:t>
            </a:r>
            <a:r>
              <a:rPr sz="2800" spc="-10" dirty="0">
                <a:latin typeface="Georgia"/>
                <a:cs typeface="Georgia"/>
              </a:rPr>
              <a:t>the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briquetting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4875657"/>
            <a:ext cx="5968365" cy="3810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-10" dirty="0">
                <a:latin typeface="Georgia"/>
                <a:cs typeface="Georgia"/>
              </a:rPr>
              <a:t>Figure </a:t>
            </a:r>
            <a:r>
              <a:rPr sz="2800" b="1" i="1" spc="-5" dirty="0">
                <a:latin typeface="Georgia"/>
                <a:cs typeface="Georgia"/>
              </a:rPr>
              <a:t>2 : </a:t>
            </a:r>
            <a:r>
              <a:rPr sz="2800" b="1" i="1" spc="-10" dirty="0">
                <a:latin typeface="Georgia"/>
                <a:cs typeface="Georgia"/>
              </a:rPr>
              <a:t>Coke</a:t>
            </a:r>
            <a:r>
              <a:rPr sz="2800" b="1" i="1" spc="15" dirty="0">
                <a:latin typeface="Georgia"/>
                <a:cs typeface="Georgia"/>
              </a:rPr>
              <a:t> </a:t>
            </a:r>
            <a:r>
              <a:rPr sz="2800" b="1" i="1" spc="-5" dirty="0">
                <a:latin typeface="Georgia"/>
                <a:cs typeface="Georgia"/>
              </a:rPr>
              <a:t>(Coal)</a:t>
            </a:r>
            <a:endParaRPr sz="2800">
              <a:latin typeface="Georgia"/>
              <a:cs typeface="Georgia"/>
            </a:endParaRPr>
          </a:p>
          <a:p>
            <a:pPr marL="469265" marR="5080" indent="-228600" algn="just">
              <a:lnSpc>
                <a:spcPct val="189300"/>
              </a:lnSpc>
              <a:spcBef>
                <a:spcPts val="994"/>
              </a:spcBef>
            </a:pPr>
            <a:r>
              <a:rPr sz="2800" b="1" dirty="0">
                <a:latin typeface="Georgia"/>
                <a:cs typeface="Georgia"/>
              </a:rPr>
              <a:t>3. </a:t>
            </a:r>
            <a:r>
              <a:rPr sz="2800" b="1" spc="-5" dirty="0">
                <a:latin typeface="Georgia"/>
                <a:cs typeface="Georgia"/>
              </a:rPr>
              <a:t>Limestone: </a:t>
            </a:r>
            <a:r>
              <a:rPr sz="2800" spc="-5" dirty="0">
                <a:latin typeface="Georgia"/>
                <a:cs typeface="Georgia"/>
              </a:rPr>
              <a:t>The function </a:t>
            </a:r>
            <a:r>
              <a:rPr sz="2800" spc="-10" dirty="0">
                <a:latin typeface="Georgia"/>
                <a:cs typeface="Georgia"/>
              </a:rPr>
              <a:t>of  limestone </a:t>
            </a:r>
            <a:r>
              <a:rPr sz="2800" spc="-5" dirty="0">
                <a:latin typeface="Georgia"/>
                <a:cs typeface="Georgia"/>
              </a:rPr>
              <a:t>is to reduce </a:t>
            </a:r>
            <a:r>
              <a:rPr sz="2800" spc="-10" dirty="0">
                <a:latin typeface="Georgia"/>
                <a:cs typeface="Georgia"/>
              </a:rPr>
              <a:t>the gangue  </a:t>
            </a:r>
            <a:r>
              <a:rPr sz="2800" spc="-5" dirty="0">
                <a:latin typeface="Georgia"/>
                <a:cs typeface="Georgia"/>
              </a:rPr>
              <a:t>in </a:t>
            </a:r>
            <a:r>
              <a:rPr sz="2800" spc="-10" dirty="0">
                <a:latin typeface="Georgia"/>
                <a:cs typeface="Georgia"/>
              </a:rPr>
              <a:t>the ore </a:t>
            </a:r>
            <a:r>
              <a:rPr sz="2800" spc="-5" dirty="0">
                <a:latin typeface="Georgia"/>
                <a:cs typeface="Georgia"/>
              </a:rPr>
              <a:t>and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slag of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coke,  mainly </a:t>
            </a:r>
            <a:r>
              <a:rPr sz="2800" spc="-10" dirty="0">
                <a:latin typeface="Georgia"/>
                <a:cs typeface="Georgia"/>
              </a:rPr>
              <a:t>SiO2 </a:t>
            </a:r>
            <a:r>
              <a:rPr sz="2800" spc="-5" dirty="0">
                <a:latin typeface="Georgia"/>
                <a:cs typeface="Georgia"/>
              </a:rPr>
              <a:t>and Al2O3 which</a:t>
            </a:r>
            <a:r>
              <a:rPr sz="2800" spc="-47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have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1176527"/>
            <a:ext cx="5667375" cy="33997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10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59153" y="1135126"/>
            <a:ext cx="5509895" cy="1259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49325" algn="l"/>
                <a:tab pos="2391410" algn="l"/>
                <a:tab pos="3710940" algn="l"/>
                <a:tab pos="4449445" algn="l"/>
              </a:tabLst>
            </a:pPr>
            <a:r>
              <a:rPr sz="2800" spc="-10" dirty="0">
                <a:latin typeface="Georgia"/>
                <a:cs typeface="Georgia"/>
              </a:rPr>
              <a:t>hig</a:t>
            </a:r>
            <a:r>
              <a:rPr sz="2800" spc="-5" dirty="0">
                <a:latin typeface="Georgia"/>
                <a:cs typeface="Georgia"/>
              </a:rPr>
              <a:t>h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melting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po</a:t>
            </a:r>
            <a:r>
              <a:rPr sz="2800" spc="5" dirty="0">
                <a:latin typeface="Georgia"/>
                <a:cs typeface="Georgia"/>
              </a:rPr>
              <a:t>i</a:t>
            </a:r>
            <a:r>
              <a:rPr sz="2800" spc="-5" dirty="0">
                <a:latin typeface="Georgia"/>
                <a:cs typeface="Georgia"/>
              </a:rPr>
              <a:t>nts.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th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typi</a:t>
            </a:r>
            <a:r>
              <a:rPr sz="2800" dirty="0">
                <a:latin typeface="Georgia"/>
                <a:cs typeface="Georgia"/>
              </a:rPr>
              <a:t>c</a:t>
            </a:r>
            <a:r>
              <a:rPr sz="2800" spc="-5" dirty="0">
                <a:latin typeface="Georgia"/>
                <a:cs typeface="Georgia"/>
              </a:rPr>
              <a:t>al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analysis </a:t>
            </a:r>
            <a:r>
              <a:rPr sz="2800" spc="5" dirty="0">
                <a:latin typeface="Georgia"/>
                <a:cs typeface="Georgia"/>
              </a:rPr>
              <a:t>of </a:t>
            </a:r>
            <a:r>
              <a:rPr sz="2800" spc="-5" dirty="0">
                <a:latin typeface="Georgia"/>
                <a:cs typeface="Georgia"/>
              </a:rPr>
              <a:t>limestone is as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follows: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6591" y="2804160"/>
            <a:ext cx="4930140" cy="3753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0600" y="2868167"/>
            <a:ext cx="4752340" cy="3575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1550" y="2849117"/>
            <a:ext cx="4790440" cy="3613150"/>
          </a:xfrm>
          <a:custGeom>
            <a:avLst/>
            <a:gdLst/>
            <a:ahLst/>
            <a:cxnLst/>
            <a:rect l="l" t="t" r="r" b="b"/>
            <a:pathLst>
              <a:path w="4790440" h="3613150">
                <a:moveTo>
                  <a:pt x="0" y="3613150"/>
                </a:moveTo>
                <a:lnTo>
                  <a:pt x="4790440" y="3613150"/>
                </a:lnTo>
                <a:lnTo>
                  <a:pt x="4790440" y="0"/>
                </a:lnTo>
                <a:lnTo>
                  <a:pt x="0" y="0"/>
                </a:lnTo>
                <a:lnTo>
                  <a:pt x="0" y="361315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11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3919854"/>
            <a:ext cx="38068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64995" algn="l"/>
              </a:tabLst>
            </a:pPr>
            <a:r>
              <a:rPr b="1" i="1" spc="-10" dirty="0">
                <a:latin typeface="Georgia"/>
                <a:cs typeface="Georgia"/>
              </a:rPr>
              <a:t>Figur</a:t>
            </a:r>
            <a:r>
              <a:rPr b="1" i="1" spc="-5" dirty="0">
                <a:latin typeface="Georgia"/>
                <a:cs typeface="Georgia"/>
              </a:rPr>
              <a:t>e </a:t>
            </a:r>
            <a:r>
              <a:rPr b="1" i="1" spc="10" dirty="0">
                <a:latin typeface="Georgia"/>
                <a:cs typeface="Georgia"/>
              </a:rPr>
              <a:t>3</a:t>
            </a:r>
            <a:r>
              <a:rPr b="1" i="1" spc="-5" dirty="0">
                <a:latin typeface="Georgia"/>
                <a:cs typeface="Georgia"/>
              </a:rPr>
              <a:t>:</a:t>
            </a:r>
            <a:r>
              <a:rPr b="1" i="1" dirty="0">
                <a:latin typeface="Georgia"/>
                <a:cs typeface="Georgia"/>
              </a:rPr>
              <a:t>	</a:t>
            </a:r>
            <a:r>
              <a:rPr b="1" i="1" spc="-5" dirty="0">
                <a:latin typeface="Georgia"/>
                <a:cs typeface="Georgia"/>
              </a:rPr>
              <a:t>Lim</a:t>
            </a:r>
            <a:r>
              <a:rPr b="1" i="1" dirty="0">
                <a:latin typeface="Georgia"/>
                <a:cs typeface="Georgia"/>
              </a:rPr>
              <a:t>e</a:t>
            </a:r>
            <a:r>
              <a:rPr b="1" i="1" spc="-10" dirty="0">
                <a:latin typeface="Georgia"/>
                <a:cs typeface="Georgia"/>
              </a:rPr>
              <a:t>stone</a:t>
            </a:r>
          </a:p>
        </p:txBody>
      </p:sp>
      <p:sp>
        <p:nvSpPr>
          <p:cNvPr id="5" name="object 5"/>
          <p:cNvSpPr/>
          <p:nvPr/>
        </p:nvSpPr>
        <p:spPr>
          <a:xfrm>
            <a:off x="914400" y="1176527"/>
            <a:ext cx="5983274" cy="22485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12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70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66850" algn="l"/>
                <a:tab pos="2228850" algn="l"/>
                <a:tab pos="2900680" algn="l"/>
                <a:tab pos="4123690" algn="l"/>
                <a:tab pos="5640070" algn="l"/>
              </a:tabLst>
            </a:pPr>
            <a:r>
              <a:rPr spc="-10" dirty="0"/>
              <a:t>surface</a:t>
            </a:r>
            <a:r>
              <a:rPr spc="-5" dirty="0"/>
              <a:t>s</a:t>
            </a:r>
            <a:r>
              <a:rPr dirty="0"/>
              <a:t>	</a:t>
            </a:r>
            <a:r>
              <a:rPr spc="-5" dirty="0"/>
              <a:t>and</a:t>
            </a:r>
            <a:r>
              <a:rPr dirty="0"/>
              <a:t>	</a:t>
            </a:r>
            <a:r>
              <a:rPr spc="-10" dirty="0"/>
              <a:t>th</a:t>
            </a:r>
            <a:r>
              <a:rPr spc="-5" dirty="0"/>
              <a:t>e</a:t>
            </a:r>
            <a:r>
              <a:rPr dirty="0"/>
              <a:t>	</a:t>
            </a:r>
            <a:r>
              <a:rPr spc="-10" dirty="0"/>
              <a:t>e</a:t>
            </a:r>
            <a:r>
              <a:rPr spc="-5" dirty="0"/>
              <a:t>n</a:t>
            </a:r>
            <a:r>
              <a:rPr spc="-10" dirty="0"/>
              <a:t>erg</a:t>
            </a:r>
            <a:r>
              <a:rPr spc="-5" dirty="0"/>
              <a:t>y</a:t>
            </a:r>
            <a:r>
              <a:rPr dirty="0"/>
              <a:t>	</a:t>
            </a:r>
            <a:r>
              <a:rPr spc="-5" dirty="0"/>
              <a:t>required</a:t>
            </a:r>
            <a:r>
              <a:rPr dirty="0"/>
              <a:t>	</a:t>
            </a:r>
            <a:r>
              <a:rPr spc="-10" dirty="0"/>
              <a:t>to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2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69635" cy="5927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Georgia"/>
                <a:cs typeface="Georgia"/>
              </a:rPr>
              <a:t>compress the</a:t>
            </a:r>
            <a:r>
              <a:rPr sz="2800" spc="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pieces.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180" dirty="0">
                <a:latin typeface="Arial"/>
                <a:cs typeface="Arial"/>
              </a:rPr>
              <a:t>Pelletizing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75"/>
              </a:spcBef>
            </a:pPr>
            <a:r>
              <a:rPr sz="2800" spc="-5" dirty="0">
                <a:latin typeface="Georgia"/>
                <a:cs typeface="Georgia"/>
              </a:rPr>
              <a:t>Pellets</a:t>
            </a:r>
            <a:r>
              <a:rPr sz="2800" spc="2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are</a:t>
            </a:r>
            <a:r>
              <a:rPr sz="2800" spc="27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made</a:t>
            </a:r>
            <a:r>
              <a:rPr sz="2800" spc="28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by</a:t>
            </a:r>
            <a:r>
              <a:rPr sz="2800" spc="27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combining</a:t>
            </a:r>
            <a:r>
              <a:rPr sz="2800" spc="2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moist</a:t>
            </a:r>
            <a:endParaRPr sz="2800">
              <a:latin typeface="Georgia"/>
              <a:cs typeface="Georgia"/>
            </a:endParaRPr>
          </a:p>
          <a:p>
            <a:pPr marL="12700" marR="7620">
              <a:lnSpc>
                <a:spcPct val="189300"/>
              </a:lnSpc>
              <a:tabLst>
                <a:tab pos="839469" algn="l"/>
                <a:tab pos="1772285" algn="l"/>
                <a:tab pos="2824480" algn="l"/>
                <a:tab pos="3944620" algn="l"/>
                <a:tab pos="4321810" algn="l"/>
              </a:tabLst>
            </a:pPr>
            <a:r>
              <a:rPr sz="2800" spc="-5" dirty="0">
                <a:latin typeface="Georgia"/>
                <a:cs typeface="Georgia"/>
              </a:rPr>
              <a:t>(wet) </a:t>
            </a:r>
            <a:r>
              <a:rPr sz="2800" spc="-10" dirty="0">
                <a:latin typeface="Georgia"/>
                <a:cs typeface="Georgia"/>
              </a:rPr>
              <a:t>ore with </a:t>
            </a:r>
            <a:r>
              <a:rPr sz="2800" spc="-5" dirty="0">
                <a:latin typeface="Georgia"/>
                <a:cs typeface="Georgia"/>
              </a:rPr>
              <a:t>a binder and rolling it  into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b</a:t>
            </a:r>
            <a:r>
              <a:rPr sz="2800" spc="-20" dirty="0">
                <a:latin typeface="Georgia"/>
                <a:cs typeface="Georgia"/>
              </a:rPr>
              <a:t>a</a:t>
            </a:r>
            <a:r>
              <a:rPr sz="2800" spc="-10" dirty="0">
                <a:latin typeface="Georgia"/>
                <a:cs typeface="Georgia"/>
              </a:rPr>
              <a:t>l</a:t>
            </a:r>
            <a:r>
              <a:rPr sz="2800" spc="10" dirty="0">
                <a:latin typeface="Georgia"/>
                <a:cs typeface="Georgia"/>
              </a:rPr>
              <a:t>l</a:t>
            </a:r>
            <a:r>
              <a:rPr sz="2800" spc="-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usin</a:t>
            </a:r>
            <a:r>
              <a:rPr sz="2800" spc="-5" dirty="0">
                <a:latin typeface="Georgia"/>
                <a:cs typeface="Georgia"/>
              </a:rPr>
              <a:t>g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eithe</a:t>
            </a:r>
            <a:r>
              <a:rPr sz="2800" spc="-5" dirty="0">
                <a:latin typeface="Georgia"/>
                <a:cs typeface="Georgia"/>
              </a:rPr>
              <a:t>r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pe</a:t>
            </a:r>
            <a:r>
              <a:rPr sz="2800" spc="-5" dirty="0">
                <a:latin typeface="Georgia"/>
                <a:cs typeface="Georgia"/>
              </a:rPr>
              <a:t>l</a:t>
            </a:r>
            <a:r>
              <a:rPr sz="2800" spc="-10" dirty="0">
                <a:latin typeface="Georgia"/>
                <a:cs typeface="Georgia"/>
              </a:rPr>
              <a:t>l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ti</a:t>
            </a:r>
            <a:r>
              <a:rPr sz="2800" spc="-20" dirty="0">
                <a:latin typeface="Georgia"/>
                <a:cs typeface="Georgia"/>
              </a:rPr>
              <a:t>z</a:t>
            </a:r>
            <a:r>
              <a:rPr sz="2800" spc="-5" dirty="0">
                <a:latin typeface="Georgia"/>
                <a:cs typeface="Georgia"/>
              </a:rPr>
              <a:t>i</a:t>
            </a:r>
            <a:r>
              <a:rPr sz="2800" dirty="0">
                <a:latin typeface="Georgia"/>
                <a:cs typeface="Georgia"/>
              </a:rPr>
              <a:t>n</a:t>
            </a:r>
            <a:r>
              <a:rPr sz="2800" spc="-5" dirty="0">
                <a:latin typeface="Georgia"/>
                <a:cs typeface="Georgia"/>
              </a:rPr>
              <a:t>g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300"/>
              </a:lnSpc>
              <a:spcBef>
                <a:spcPts val="15"/>
              </a:spcBef>
            </a:pPr>
            <a:r>
              <a:rPr sz="2800" spc="-10" dirty="0">
                <a:latin typeface="Georgia"/>
                <a:cs typeface="Georgia"/>
              </a:rPr>
              <a:t>disc </a:t>
            </a:r>
            <a:r>
              <a:rPr sz="2800" spc="-5" dirty="0">
                <a:latin typeface="Georgia"/>
                <a:cs typeface="Georgia"/>
              </a:rPr>
              <a:t>or a pelletizing </a:t>
            </a:r>
            <a:r>
              <a:rPr sz="2800" spc="-10" dirty="0">
                <a:latin typeface="Georgia"/>
                <a:cs typeface="Georgia"/>
              </a:rPr>
              <a:t>drum. </a:t>
            </a:r>
            <a:r>
              <a:rPr sz="2800" spc="-5" dirty="0">
                <a:latin typeface="Georgia"/>
                <a:cs typeface="Georgia"/>
              </a:rPr>
              <a:t>The pellets  </a:t>
            </a:r>
            <a:r>
              <a:rPr sz="2800" spc="-10" dirty="0">
                <a:latin typeface="Georgia"/>
                <a:cs typeface="Georgia"/>
              </a:rPr>
              <a:t>are then </a:t>
            </a:r>
            <a:r>
              <a:rPr sz="2800" spc="-5" dirty="0">
                <a:latin typeface="Georgia"/>
                <a:cs typeface="Georgia"/>
              </a:rPr>
              <a:t>dried, preheated, and </a:t>
            </a:r>
            <a:r>
              <a:rPr sz="2800" spc="-10" dirty="0">
                <a:latin typeface="Georgia"/>
                <a:cs typeface="Georgia"/>
              </a:rPr>
              <a:t>finally  heated  </a:t>
            </a:r>
            <a:r>
              <a:rPr sz="2800" spc="-5" dirty="0">
                <a:latin typeface="Georgia"/>
                <a:cs typeface="Georgia"/>
              </a:rPr>
              <a:t>to  approximately  1300   </a:t>
            </a:r>
            <a:r>
              <a:rPr sz="2700" spc="-7" baseline="23148" dirty="0">
                <a:latin typeface="Georgia"/>
                <a:cs typeface="Georgia"/>
              </a:rPr>
              <a:t>0</a:t>
            </a:r>
            <a:r>
              <a:rPr sz="2800" spc="-5" dirty="0">
                <a:latin typeface="Georgia"/>
                <a:cs typeface="Georgia"/>
              </a:rPr>
              <a:t>C  </a:t>
            </a:r>
            <a:r>
              <a:rPr sz="2800" spc="27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,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45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which </a:t>
            </a:r>
            <a:r>
              <a:rPr spc="-5" dirty="0"/>
              <a:t>is lower </a:t>
            </a:r>
            <a:r>
              <a:rPr spc="-10" dirty="0"/>
              <a:t>than the </a:t>
            </a:r>
            <a:r>
              <a:rPr spc="-5" dirty="0"/>
              <a:t>melting</a:t>
            </a:r>
            <a:r>
              <a:rPr spc="130" dirty="0"/>
              <a:t> </a:t>
            </a:r>
            <a:r>
              <a:rPr spc="-5" dirty="0"/>
              <a:t>point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3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47605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of iron oxides to harden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them.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1038" y="3154806"/>
            <a:ext cx="31877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82015" algn="l"/>
                <a:tab pos="1715135" algn="l"/>
              </a:tabLst>
            </a:pPr>
            <a:r>
              <a:rPr sz="2800" spc="-10" dirty="0">
                <a:latin typeface="Georgia"/>
                <a:cs typeface="Georgia"/>
              </a:rPr>
              <a:t>ha</a:t>
            </a:r>
            <a:r>
              <a:rPr sz="2800" spc="-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th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fo</a:t>
            </a:r>
            <a:r>
              <a:rPr sz="2800" spc="5" dirty="0">
                <a:latin typeface="Georgia"/>
                <a:cs typeface="Georgia"/>
              </a:rPr>
              <a:t>l</a:t>
            </a:r>
            <a:r>
              <a:rPr sz="2800" spc="-10" dirty="0">
                <a:latin typeface="Georgia"/>
                <a:cs typeface="Georgia"/>
              </a:rPr>
              <a:t>l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10" dirty="0">
                <a:latin typeface="Georgia"/>
                <a:cs typeface="Georgia"/>
              </a:rPr>
              <a:t>wing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3154806"/>
            <a:ext cx="2472690" cy="85598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5080">
              <a:lnSpc>
                <a:spcPts val="3180"/>
              </a:lnSpc>
              <a:spcBef>
                <a:spcPts val="350"/>
              </a:spcBef>
              <a:tabLst>
                <a:tab pos="830580" algn="l"/>
              </a:tabLst>
            </a:pPr>
            <a:r>
              <a:rPr sz="2800" spc="-10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,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pe</a:t>
            </a:r>
            <a:r>
              <a:rPr sz="2800" spc="-5" dirty="0">
                <a:latin typeface="Georgia"/>
                <a:cs typeface="Georgia"/>
              </a:rPr>
              <a:t>l</a:t>
            </a:r>
            <a:r>
              <a:rPr sz="2800" spc="-10" dirty="0">
                <a:latin typeface="Georgia"/>
                <a:cs typeface="Georgia"/>
              </a:rPr>
              <a:t>l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tizing  </a:t>
            </a:r>
            <a:r>
              <a:rPr sz="2800" spc="-5" dirty="0">
                <a:latin typeface="Georgia"/>
                <a:cs typeface="Georgia"/>
              </a:rPr>
              <a:t>requirements: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51100" rIns="0" bIns="0" rtlCol="0">
            <a:spAutoFit/>
          </a:bodyPr>
          <a:lstStyle/>
          <a:p>
            <a:pPr marL="469265" indent="-227965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470534" algn="l"/>
                <a:tab pos="2194560" algn="l"/>
                <a:tab pos="3816985" algn="l"/>
                <a:tab pos="4288790" algn="l"/>
                <a:tab pos="5637530" algn="l"/>
              </a:tabLst>
            </a:pPr>
            <a:r>
              <a:rPr spc="-5" dirty="0">
                <a:latin typeface="Georgia"/>
                <a:cs typeface="Georgia"/>
              </a:rPr>
              <a:t>Sufficient	moisture	is	needed	</a:t>
            </a:r>
            <a:r>
              <a:rPr spc="-10" dirty="0">
                <a:latin typeface="Georgia"/>
                <a:cs typeface="Georgia"/>
              </a:rPr>
              <a:t>to</a:t>
            </a:r>
          </a:p>
          <a:p>
            <a:pPr marL="469265" marR="5080">
              <a:lnSpc>
                <a:spcPts val="6370"/>
              </a:lnSpc>
              <a:spcBef>
                <a:spcPts val="690"/>
              </a:spcBef>
              <a:tabLst>
                <a:tab pos="1570355" algn="l"/>
                <a:tab pos="2317115" algn="l"/>
                <a:tab pos="3070860" algn="l"/>
                <a:tab pos="4224655" algn="l"/>
                <a:tab pos="5636895" algn="l"/>
              </a:tabLst>
            </a:pPr>
            <a:r>
              <a:rPr spc="-5" dirty="0">
                <a:latin typeface="Georgia"/>
                <a:cs typeface="Georgia"/>
              </a:rPr>
              <a:t>m</a:t>
            </a:r>
            <a:r>
              <a:rPr spc="-15" dirty="0">
                <a:latin typeface="Georgia"/>
                <a:cs typeface="Georgia"/>
              </a:rPr>
              <a:t>a</a:t>
            </a:r>
            <a:r>
              <a:rPr spc="-5" dirty="0">
                <a:latin typeface="Georgia"/>
                <a:cs typeface="Georgia"/>
              </a:rPr>
              <a:t>ke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t</a:t>
            </a:r>
            <a:r>
              <a:rPr dirty="0">
                <a:latin typeface="Georgia"/>
                <a:cs typeface="Georgia"/>
              </a:rPr>
              <a:t>h</a:t>
            </a:r>
            <a:r>
              <a:rPr spc="-5" dirty="0">
                <a:latin typeface="Georgia"/>
                <a:cs typeface="Georgia"/>
              </a:rPr>
              <a:t>e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or</a:t>
            </a:r>
            <a:r>
              <a:rPr spc="-5" dirty="0">
                <a:latin typeface="Georgia"/>
                <a:cs typeface="Georgia"/>
              </a:rPr>
              <a:t>e</a:t>
            </a:r>
            <a:r>
              <a:rPr dirty="0">
                <a:latin typeface="Georgia"/>
                <a:cs typeface="Georgia"/>
              </a:rPr>
              <a:t>	</a:t>
            </a:r>
            <a:r>
              <a:rPr spc="5" dirty="0">
                <a:latin typeface="Georgia"/>
                <a:cs typeface="Georgia"/>
              </a:rPr>
              <a:t>s</a:t>
            </a:r>
            <a:r>
              <a:rPr spc="-10" dirty="0">
                <a:latin typeface="Georgia"/>
                <a:cs typeface="Georgia"/>
              </a:rPr>
              <a:t>tick</a:t>
            </a:r>
            <a:r>
              <a:rPr spc="-5" dirty="0">
                <a:latin typeface="Georgia"/>
                <a:cs typeface="Georgia"/>
              </a:rPr>
              <a:t>y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e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spc="-10" dirty="0">
                <a:latin typeface="Georgia"/>
                <a:cs typeface="Georgia"/>
              </a:rPr>
              <a:t>ou</a:t>
            </a:r>
            <a:r>
              <a:rPr dirty="0">
                <a:latin typeface="Georgia"/>
                <a:cs typeface="Georgia"/>
              </a:rPr>
              <a:t>g</a:t>
            </a:r>
            <a:r>
              <a:rPr spc="-5" dirty="0">
                <a:latin typeface="Georgia"/>
                <a:cs typeface="Georgia"/>
              </a:rPr>
              <a:t>h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to  pelletize but </a:t>
            </a:r>
            <a:r>
              <a:rPr spc="-5" dirty="0">
                <a:latin typeface="Georgia"/>
                <a:cs typeface="Georgia"/>
              </a:rPr>
              <a:t>not </a:t>
            </a:r>
            <a:r>
              <a:rPr dirty="0">
                <a:latin typeface="Georgia"/>
                <a:cs typeface="Georgia"/>
              </a:rPr>
              <a:t>so </a:t>
            </a:r>
            <a:r>
              <a:rPr spc="-5" dirty="0">
                <a:latin typeface="Georgia"/>
                <a:cs typeface="Georgia"/>
              </a:rPr>
              <a:t>much</a:t>
            </a:r>
            <a:r>
              <a:rPr spc="520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moisture</a:t>
            </a:r>
          </a:p>
          <a:p>
            <a:pPr marL="469265">
              <a:lnSpc>
                <a:spcPct val="100000"/>
              </a:lnSpc>
              <a:spcBef>
                <a:spcPts val="2295"/>
              </a:spcBef>
            </a:pPr>
            <a:r>
              <a:rPr spc="-10" dirty="0">
                <a:latin typeface="Georgia"/>
                <a:cs typeface="Georgia"/>
              </a:rPr>
              <a:t>that the </a:t>
            </a:r>
            <a:r>
              <a:rPr dirty="0">
                <a:latin typeface="Georgia"/>
                <a:cs typeface="Georgia"/>
              </a:rPr>
              <a:t>ore </a:t>
            </a:r>
            <a:r>
              <a:rPr spc="-5" dirty="0">
                <a:latin typeface="Georgia"/>
                <a:cs typeface="Georgia"/>
              </a:rPr>
              <a:t>becomes</a:t>
            </a:r>
            <a:r>
              <a:rPr spc="5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‘‘muddy.’’</a:t>
            </a:r>
          </a:p>
          <a:p>
            <a:pPr marL="469265" marR="9525" indent="-227965">
              <a:lnSpc>
                <a:spcPct val="189300"/>
              </a:lnSpc>
              <a:spcBef>
                <a:spcPts val="250"/>
              </a:spcBef>
              <a:buFont typeface="Symbol"/>
              <a:buChar char=""/>
              <a:tabLst>
                <a:tab pos="470534" algn="l"/>
                <a:tab pos="859790" algn="l"/>
                <a:tab pos="1851025" algn="l"/>
                <a:tab pos="2047239" algn="l"/>
                <a:tab pos="2456815" algn="l"/>
                <a:tab pos="3015615" algn="l"/>
                <a:tab pos="4130040" algn="l"/>
                <a:tab pos="4521200" algn="l"/>
                <a:tab pos="4595495" algn="l"/>
                <a:tab pos="5448300" algn="l"/>
              </a:tabLst>
            </a:pPr>
            <a:r>
              <a:rPr spc="-5" dirty="0">
                <a:latin typeface="Georgia"/>
                <a:cs typeface="Georgia"/>
              </a:rPr>
              <a:t>A	</a:t>
            </a:r>
            <a:r>
              <a:rPr spc="-10" dirty="0">
                <a:latin typeface="Georgia"/>
                <a:cs typeface="Georgia"/>
              </a:rPr>
              <a:t>b</a:t>
            </a:r>
            <a:r>
              <a:rPr spc="-15" dirty="0">
                <a:latin typeface="Georgia"/>
                <a:cs typeface="Georgia"/>
              </a:rPr>
              <a:t>i</a:t>
            </a:r>
            <a:r>
              <a:rPr spc="-5" dirty="0">
                <a:latin typeface="Georgia"/>
                <a:cs typeface="Georgia"/>
              </a:rPr>
              <a:t>nd</a:t>
            </a:r>
            <a:r>
              <a:rPr spc="15" dirty="0">
                <a:latin typeface="Georgia"/>
                <a:cs typeface="Georgia"/>
              </a:rPr>
              <a:t>e</a:t>
            </a: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	</a:t>
            </a:r>
            <a:r>
              <a:rPr spc="-5" dirty="0">
                <a:latin typeface="Georgia"/>
                <a:cs typeface="Georgia"/>
              </a:rPr>
              <a:t>is</a:t>
            </a:r>
            <a:r>
              <a:rPr dirty="0">
                <a:latin typeface="Georgia"/>
                <a:cs typeface="Georgia"/>
              </a:rPr>
              <a:t>	</a:t>
            </a:r>
            <a:r>
              <a:rPr spc="-5" dirty="0">
                <a:latin typeface="Georgia"/>
                <a:cs typeface="Georgia"/>
              </a:rPr>
              <a:t>n</a:t>
            </a:r>
            <a:r>
              <a:rPr dirty="0">
                <a:latin typeface="Georgia"/>
                <a:cs typeface="Georgia"/>
              </a:rPr>
              <a:t>e</a:t>
            </a:r>
            <a:r>
              <a:rPr spc="-10" dirty="0">
                <a:latin typeface="Georgia"/>
                <a:cs typeface="Georgia"/>
              </a:rPr>
              <a:t>ce</a:t>
            </a:r>
            <a:r>
              <a:rPr dirty="0">
                <a:latin typeface="Georgia"/>
                <a:cs typeface="Georgia"/>
              </a:rPr>
              <a:t>s</a:t>
            </a:r>
            <a:r>
              <a:rPr spc="-10" dirty="0">
                <a:latin typeface="Georgia"/>
                <a:cs typeface="Georgia"/>
              </a:rPr>
              <a:t>sar</a:t>
            </a:r>
            <a:r>
              <a:rPr spc="-5" dirty="0">
                <a:latin typeface="Georgia"/>
                <a:cs typeface="Georgia"/>
              </a:rPr>
              <a:t>y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t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dirty="0">
                <a:latin typeface="Georgia"/>
                <a:cs typeface="Georgia"/>
              </a:rPr>
              <a:t>		</a:t>
            </a:r>
            <a:r>
              <a:rPr spc="-10" dirty="0">
                <a:latin typeface="Georgia"/>
                <a:cs typeface="Georgia"/>
              </a:rPr>
              <a:t>h</a:t>
            </a:r>
            <a:r>
              <a:rPr dirty="0">
                <a:latin typeface="Georgia"/>
                <a:cs typeface="Georgia"/>
              </a:rPr>
              <a:t>o</a:t>
            </a:r>
            <a:r>
              <a:rPr spc="-10" dirty="0">
                <a:latin typeface="Georgia"/>
                <a:cs typeface="Georgia"/>
              </a:rPr>
              <a:t>l</a:t>
            </a:r>
            <a:r>
              <a:rPr spc="-5" dirty="0">
                <a:latin typeface="Georgia"/>
                <a:cs typeface="Georgia"/>
              </a:rPr>
              <a:t>d</a:t>
            </a:r>
            <a:r>
              <a:rPr dirty="0">
                <a:latin typeface="Georgia"/>
                <a:cs typeface="Georgia"/>
              </a:rPr>
              <a:t>	</a:t>
            </a:r>
            <a:r>
              <a:rPr spc="-665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the  particl</a:t>
            </a:r>
            <a:r>
              <a:rPr spc="-5" dirty="0">
                <a:latin typeface="Georgia"/>
                <a:cs typeface="Georgia"/>
              </a:rPr>
              <a:t>e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gra</a:t>
            </a:r>
            <a:r>
              <a:rPr spc="-20" dirty="0">
                <a:latin typeface="Georgia"/>
                <a:cs typeface="Georgia"/>
              </a:rPr>
              <a:t>i</a:t>
            </a:r>
            <a:r>
              <a:rPr spc="-5" dirty="0">
                <a:latin typeface="Georgia"/>
                <a:cs typeface="Georgia"/>
              </a:rPr>
              <a:t>ns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t</a:t>
            </a:r>
            <a:r>
              <a:rPr dirty="0">
                <a:latin typeface="Georgia"/>
                <a:cs typeface="Georgia"/>
              </a:rPr>
              <a:t>o</a:t>
            </a:r>
            <a:r>
              <a:rPr spc="-10" dirty="0">
                <a:latin typeface="Georgia"/>
                <a:cs typeface="Georgia"/>
              </a:rPr>
              <a:t>g</a:t>
            </a:r>
            <a:r>
              <a:rPr dirty="0">
                <a:latin typeface="Georgia"/>
                <a:cs typeface="Georgia"/>
              </a:rPr>
              <a:t>e</a:t>
            </a:r>
            <a:r>
              <a:rPr spc="-10" dirty="0">
                <a:latin typeface="Georgia"/>
                <a:cs typeface="Georgia"/>
              </a:rPr>
              <a:t>the</a:t>
            </a: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	</a:t>
            </a:r>
            <a:r>
              <a:rPr spc="-5" dirty="0">
                <a:latin typeface="Georgia"/>
                <a:cs typeface="Georgia"/>
              </a:rPr>
              <a:t>a</a:t>
            </a:r>
            <a:r>
              <a:rPr dirty="0">
                <a:latin typeface="Georgia"/>
                <a:cs typeface="Georgia"/>
              </a:rPr>
              <a:t>f</a:t>
            </a:r>
            <a:r>
              <a:rPr spc="-10" dirty="0">
                <a:latin typeface="Georgia"/>
                <a:cs typeface="Georgia"/>
              </a:rPr>
              <a:t>te</a:t>
            </a:r>
            <a:r>
              <a:rPr spc="-5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	</a:t>
            </a:r>
            <a:r>
              <a:rPr spc="-10" dirty="0">
                <a:latin typeface="Georgia"/>
                <a:cs typeface="Georgia"/>
              </a:rPr>
              <a:t>the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59153" y="1135126"/>
            <a:ext cx="55067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pellets dried and before it is</a:t>
            </a:r>
            <a:r>
              <a:rPr spc="395" dirty="0"/>
              <a:t> </a:t>
            </a:r>
            <a:r>
              <a:rPr spc="-10" dirty="0"/>
              <a:t>finally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4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67730" cy="6917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Georgia"/>
                <a:cs typeface="Georgia"/>
              </a:rPr>
              <a:t>hardened.</a:t>
            </a:r>
            <a:endParaRPr sz="2800">
              <a:latin typeface="Georgia"/>
              <a:cs typeface="Georgia"/>
            </a:endParaRPr>
          </a:p>
          <a:p>
            <a:pPr marL="12700" marR="6985" algn="just">
              <a:lnSpc>
                <a:spcPct val="189300"/>
              </a:lnSpc>
            </a:pPr>
            <a:r>
              <a:rPr sz="2800" spc="-5" dirty="0">
                <a:latin typeface="Georgia"/>
                <a:cs typeface="Georgia"/>
              </a:rPr>
              <a:t>The </a:t>
            </a:r>
            <a:r>
              <a:rPr sz="2800" spc="-10" dirty="0">
                <a:latin typeface="Georgia"/>
                <a:cs typeface="Georgia"/>
              </a:rPr>
              <a:t>pelletization </a:t>
            </a:r>
            <a:r>
              <a:rPr sz="2800" spc="-5" dirty="0">
                <a:latin typeface="Georgia"/>
                <a:cs typeface="Georgia"/>
              </a:rPr>
              <a:t>process is </a:t>
            </a:r>
            <a:r>
              <a:rPr sz="2800" dirty="0">
                <a:latin typeface="Georgia"/>
                <a:cs typeface="Georgia"/>
              </a:rPr>
              <a:t>very  </a:t>
            </a:r>
            <a:r>
              <a:rPr sz="2800" spc="-10" dirty="0">
                <a:latin typeface="Georgia"/>
                <a:cs typeface="Georgia"/>
              </a:rPr>
              <a:t>widely </a:t>
            </a:r>
            <a:r>
              <a:rPr sz="2800" spc="-5" dirty="0">
                <a:latin typeface="Georgia"/>
                <a:cs typeface="Georgia"/>
              </a:rPr>
              <a:t>used, particularly when </a:t>
            </a:r>
            <a:r>
              <a:rPr sz="2800" spc="-10" dirty="0">
                <a:latin typeface="Georgia"/>
                <a:cs typeface="Georgia"/>
              </a:rPr>
              <a:t>the</a:t>
            </a:r>
            <a:r>
              <a:rPr sz="2800" spc="-2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ore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800" spc="-5" dirty="0">
                <a:latin typeface="Georgia"/>
                <a:cs typeface="Georgia"/>
              </a:rPr>
              <a:t>must be shipped great distances  between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dirty="0">
                <a:latin typeface="Georgia"/>
                <a:cs typeface="Georgia"/>
              </a:rPr>
              <a:t>mine </a:t>
            </a:r>
            <a:r>
              <a:rPr sz="2800" spc="-5" dirty="0">
                <a:latin typeface="Georgia"/>
                <a:cs typeface="Georgia"/>
              </a:rPr>
              <a:t>and </a:t>
            </a:r>
            <a:r>
              <a:rPr sz="2800" spc="-10" dirty="0">
                <a:latin typeface="Georgia"/>
                <a:cs typeface="Georgia"/>
              </a:rPr>
              <a:t>the blast  furnace, because </a:t>
            </a:r>
            <a:r>
              <a:rPr sz="2800" spc="-5" dirty="0">
                <a:latin typeface="Georgia"/>
                <a:cs typeface="Georgia"/>
              </a:rPr>
              <a:t>the </a:t>
            </a:r>
            <a:r>
              <a:rPr sz="2800" spc="-10" dirty="0">
                <a:latin typeface="Georgia"/>
                <a:cs typeface="Georgia"/>
              </a:rPr>
              <a:t>fired </a:t>
            </a:r>
            <a:r>
              <a:rPr sz="2800" spc="-5" dirty="0">
                <a:latin typeface="Georgia"/>
                <a:cs typeface="Georgia"/>
              </a:rPr>
              <a:t>pellets are  </a:t>
            </a:r>
            <a:r>
              <a:rPr sz="2800" spc="-10" dirty="0">
                <a:latin typeface="Georgia"/>
                <a:cs typeface="Georgia"/>
              </a:rPr>
              <a:t>durable </a:t>
            </a:r>
            <a:r>
              <a:rPr sz="2800" spc="-5" dirty="0">
                <a:latin typeface="Georgia"/>
                <a:cs typeface="Georgia"/>
              </a:rPr>
              <a:t>and </a:t>
            </a:r>
            <a:r>
              <a:rPr sz="2800" spc="-10" dirty="0">
                <a:latin typeface="Georgia"/>
                <a:cs typeface="Georgia"/>
              </a:rPr>
              <a:t>easy </a:t>
            </a:r>
            <a:r>
              <a:rPr sz="2800" spc="-5" dirty="0">
                <a:latin typeface="Georgia"/>
                <a:cs typeface="Georgia"/>
              </a:rPr>
              <a:t>to handle. The  pellets also perform very </a:t>
            </a:r>
            <a:r>
              <a:rPr sz="2800" dirty="0">
                <a:latin typeface="Georgia"/>
                <a:cs typeface="Georgia"/>
              </a:rPr>
              <a:t>well </a:t>
            </a:r>
            <a:r>
              <a:rPr sz="2800" spc="-5" dirty="0">
                <a:latin typeface="Georgia"/>
                <a:cs typeface="Georgia"/>
              </a:rPr>
              <a:t>in </a:t>
            </a:r>
            <a:r>
              <a:rPr sz="2800" spc="-10" dirty="0">
                <a:latin typeface="Georgia"/>
                <a:cs typeface="Georgia"/>
              </a:rPr>
              <a:t>the  blast      </a:t>
            </a:r>
            <a:r>
              <a:rPr sz="2800" spc="-5" dirty="0">
                <a:latin typeface="Georgia"/>
                <a:cs typeface="Georgia"/>
              </a:rPr>
              <a:t>furnace,      </a:t>
            </a:r>
            <a:r>
              <a:rPr sz="2800" spc="-10" dirty="0">
                <a:latin typeface="Georgia"/>
                <a:cs typeface="Georgia"/>
              </a:rPr>
              <a:t>with      </a:t>
            </a:r>
            <a:r>
              <a:rPr sz="2800" spc="-5" dirty="0">
                <a:latin typeface="Georgia"/>
                <a:cs typeface="Georgia"/>
              </a:rPr>
              <a:t>good  </a:t>
            </a:r>
            <a:r>
              <a:rPr sz="2800" spc="61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bed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77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83840" algn="l"/>
                <a:tab pos="4156710" algn="l"/>
              </a:tabLst>
            </a:pPr>
            <a:r>
              <a:rPr spc="-5" dirty="0"/>
              <a:t>permeability	and	reducibility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5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70905" cy="686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(extraction). The selection of a</a:t>
            </a:r>
            <a:r>
              <a:rPr sz="2800" spc="204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proper</a:t>
            </a:r>
            <a:endParaRPr sz="2800">
              <a:latin typeface="Georgia"/>
              <a:cs typeface="Georgia"/>
            </a:endParaRPr>
          </a:p>
          <a:p>
            <a:pPr marL="12700" marR="8890">
              <a:lnSpc>
                <a:spcPct val="189300"/>
              </a:lnSpc>
              <a:tabLst>
                <a:tab pos="1176655" algn="l"/>
                <a:tab pos="2699385" algn="l"/>
                <a:tab pos="4048760" algn="l"/>
                <a:tab pos="4436745" algn="l"/>
              </a:tabLst>
            </a:pPr>
            <a:r>
              <a:rPr sz="2800" spc="-5" dirty="0">
                <a:latin typeface="Georgia"/>
                <a:cs typeface="Georgia"/>
              </a:rPr>
              <a:t>binder	</a:t>
            </a:r>
            <a:r>
              <a:rPr sz="2800" spc="-10" dirty="0">
                <a:latin typeface="Georgia"/>
                <a:cs typeface="Georgia"/>
              </a:rPr>
              <a:t>type</a:t>
            </a:r>
            <a:r>
              <a:rPr sz="2800" spc="3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	amount	is	of critical  importance in </a:t>
            </a:r>
            <a:r>
              <a:rPr sz="2800" spc="-10" dirty="0">
                <a:latin typeface="Georgia"/>
                <a:cs typeface="Georgia"/>
              </a:rPr>
              <a:t>producing </a:t>
            </a:r>
            <a:r>
              <a:rPr sz="2800" spc="-5" dirty="0">
                <a:latin typeface="Georgia"/>
                <a:cs typeface="Georgia"/>
              </a:rPr>
              <a:t>good</a:t>
            </a:r>
            <a:r>
              <a:rPr sz="2800" spc="18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quality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pellets at a reasonable price.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190" dirty="0">
                <a:latin typeface="Arial"/>
                <a:cs typeface="Arial"/>
              </a:rPr>
              <a:t>Extraction </a:t>
            </a:r>
            <a:r>
              <a:rPr sz="2800" b="1" spc="-130" dirty="0">
                <a:latin typeface="Arial"/>
                <a:cs typeface="Arial"/>
              </a:rPr>
              <a:t>of</a:t>
            </a:r>
            <a:r>
              <a:rPr sz="2800" b="1" spc="-95" dirty="0">
                <a:latin typeface="Arial"/>
                <a:cs typeface="Arial"/>
              </a:rPr>
              <a:t> </a:t>
            </a:r>
            <a:r>
              <a:rPr sz="2800" b="1" spc="-140" dirty="0">
                <a:latin typeface="Arial"/>
                <a:cs typeface="Arial"/>
              </a:rPr>
              <a:t>Iron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75"/>
              </a:spcBef>
            </a:pPr>
            <a:r>
              <a:rPr sz="2800" spc="-5" dirty="0">
                <a:latin typeface="Georgia"/>
                <a:cs typeface="Georgia"/>
              </a:rPr>
              <a:t>Three raw materials </a:t>
            </a:r>
            <a:r>
              <a:rPr sz="2800" dirty="0">
                <a:latin typeface="Georgia"/>
                <a:cs typeface="Georgia"/>
              </a:rPr>
              <a:t>required </a:t>
            </a:r>
            <a:r>
              <a:rPr sz="2800" spc="-5" dirty="0">
                <a:latin typeface="Georgia"/>
                <a:cs typeface="Georgia"/>
              </a:rPr>
              <a:t>for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15" dirty="0">
                <a:latin typeface="Georgia"/>
                <a:cs typeface="Georgia"/>
              </a:rPr>
              <a:t>the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process of </a:t>
            </a:r>
            <a:r>
              <a:rPr sz="2800" spc="-10" dirty="0">
                <a:latin typeface="Georgia"/>
                <a:cs typeface="Georgia"/>
              </a:rPr>
              <a:t>iron </a:t>
            </a:r>
            <a:r>
              <a:rPr sz="2800" spc="-5" dirty="0">
                <a:latin typeface="Georgia"/>
                <a:cs typeface="Georgia"/>
              </a:rPr>
              <a:t>extraction, which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are:</a:t>
            </a:r>
            <a:endParaRPr sz="2800">
              <a:latin typeface="Georgia"/>
              <a:cs typeface="Georgia"/>
            </a:endParaRPr>
          </a:p>
          <a:p>
            <a:pPr marL="469265" marR="6350" indent="-228600">
              <a:lnSpc>
                <a:spcPct val="189700"/>
              </a:lnSpc>
              <a:spcBef>
                <a:spcPts val="969"/>
              </a:spcBef>
              <a:tabLst>
                <a:tab pos="926465" algn="l"/>
                <a:tab pos="1999614" algn="l"/>
                <a:tab pos="3243580" algn="l"/>
                <a:tab pos="5290820" algn="l"/>
              </a:tabLst>
            </a:pPr>
            <a:r>
              <a:rPr sz="2800" b="1" spc="-10" dirty="0">
                <a:latin typeface="Georgia"/>
                <a:cs typeface="Georgia"/>
              </a:rPr>
              <a:t>1</a:t>
            </a:r>
            <a:r>
              <a:rPr sz="2800" b="1" spc="-5" dirty="0">
                <a:latin typeface="Georgia"/>
                <a:cs typeface="Georgia"/>
              </a:rPr>
              <a:t>.</a:t>
            </a:r>
            <a:r>
              <a:rPr sz="2800" b="1" dirty="0">
                <a:latin typeface="Georgia"/>
                <a:cs typeface="Georgia"/>
              </a:rPr>
              <a:t>	</a:t>
            </a:r>
            <a:r>
              <a:rPr sz="2800" b="1" spc="-5" dirty="0">
                <a:latin typeface="Georgia"/>
                <a:cs typeface="Georgia"/>
              </a:rPr>
              <a:t>Iron</a:t>
            </a:r>
            <a:r>
              <a:rPr sz="2800" b="1" dirty="0">
                <a:latin typeface="Georgia"/>
                <a:cs typeface="Georgia"/>
              </a:rPr>
              <a:t>	</a:t>
            </a:r>
            <a:r>
              <a:rPr sz="2800" b="1" spc="-5" dirty="0">
                <a:latin typeface="Georgia"/>
                <a:cs typeface="Georgia"/>
              </a:rPr>
              <a:t>O</a:t>
            </a:r>
            <a:r>
              <a:rPr sz="2800" b="1" dirty="0">
                <a:latin typeface="Georgia"/>
                <a:cs typeface="Georgia"/>
              </a:rPr>
              <a:t>r</a:t>
            </a:r>
            <a:r>
              <a:rPr sz="2800" b="1" spc="-5" dirty="0">
                <a:latin typeface="Georgia"/>
                <a:cs typeface="Georgia"/>
              </a:rPr>
              <a:t>e</a:t>
            </a:r>
            <a:r>
              <a:rPr sz="2800" b="1" spc="-15" dirty="0">
                <a:latin typeface="Georgia"/>
                <a:cs typeface="Georgia"/>
              </a:rPr>
              <a:t>s</a:t>
            </a:r>
            <a:r>
              <a:rPr sz="2800" b="1" spc="-5" dirty="0">
                <a:latin typeface="Georgia"/>
                <a:cs typeface="Georgia"/>
              </a:rPr>
              <a:t>:</a:t>
            </a:r>
            <a:r>
              <a:rPr sz="2800" b="1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Hig</a:t>
            </a:r>
            <a:r>
              <a:rPr sz="2800" spc="10" dirty="0">
                <a:latin typeface="Georgia"/>
                <a:cs typeface="Georgia"/>
              </a:rPr>
              <a:t>h</a:t>
            </a:r>
            <a:r>
              <a:rPr sz="2800" spc="-10" dirty="0">
                <a:latin typeface="Georgia"/>
                <a:cs typeface="Georgia"/>
              </a:rPr>
              <a:t>-grad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5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res  </a:t>
            </a:r>
            <a:r>
              <a:rPr sz="2800" spc="-10" dirty="0">
                <a:latin typeface="Georgia"/>
                <a:cs typeface="Georgia"/>
              </a:rPr>
              <a:t>contain </a:t>
            </a:r>
            <a:r>
              <a:rPr sz="2800" dirty="0">
                <a:latin typeface="Georgia"/>
                <a:cs typeface="Georgia"/>
              </a:rPr>
              <a:t>60-70% </a:t>
            </a:r>
            <a:r>
              <a:rPr sz="2800" spc="-5" dirty="0">
                <a:latin typeface="Georgia"/>
                <a:cs typeface="Georgia"/>
              </a:rPr>
              <a:t>Fe,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medium-grade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59153" y="1135126"/>
            <a:ext cx="55098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02080" algn="l"/>
                <a:tab pos="4431665" algn="l"/>
              </a:tabLst>
            </a:pPr>
            <a:r>
              <a:rPr spc="-5" dirty="0"/>
              <a:t>40-60%	Fe,</a:t>
            </a:r>
            <a:r>
              <a:rPr spc="340" dirty="0"/>
              <a:t> </a:t>
            </a:r>
            <a:r>
              <a:rPr spc="-5" dirty="0"/>
              <a:t>and</a:t>
            </a:r>
            <a:r>
              <a:rPr spc="340" dirty="0"/>
              <a:t> </a:t>
            </a:r>
            <a:r>
              <a:rPr spc="-5" dirty="0"/>
              <a:t>low-grade	&lt;</a:t>
            </a:r>
            <a:r>
              <a:rPr spc="250" dirty="0"/>
              <a:t> </a:t>
            </a:r>
            <a:r>
              <a:rPr spc="-5" dirty="0"/>
              <a:t>40%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6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59153" y="1942845"/>
            <a:ext cx="5509895" cy="6108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Fe. The world's main </a:t>
            </a:r>
            <a:r>
              <a:rPr sz="2800" spc="-10" dirty="0">
                <a:latin typeface="Georgia"/>
                <a:cs typeface="Georgia"/>
              </a:rPr>
              <a:t>supply </a:t>
            </a:r>
            <a:r>
              <a:rPr sz="2800" spc="-5" dirty="0">
                <a:latin typeface="Georgia"/>
                <a:cs typeface="Georgia"/>
              </a:rPr>
              <a:t>of</a:t>
            </a:r>
            <a:r>
              <a:rPr sz="2800" spc="-4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iron</a:t>
            </a:r>
            <a:endParaRPr sz="2800">
              <a:latin typeface="Georgia"/>
              <a:cs typeface="Georgia"/>
            </a:endParaRPr>
          </a:p>
          <a:p>
            <a:pPr marL="12700" marR="7620" algn="just">
              <a:lnSpc>
                <a:spcPct val="189300"/>
              </a:lnSpc>
            </a:pPr>
            <a:r>
              <a:rPr sz="2800" spc="-5" dirty="0">
                <a:latin typeface="Georgia"/>
                <a:cs typeface="Georgia"/>
              </a:rPr>
              <a:t>is obtained </a:t>
            </a:r>
            <a:r>
              <a:rPr sz="2800" spc="-10" dirty="0">
                <a:latin typeface="Georgia"/>
                <a:cs typeface="Georgia"/>
              </a:rPr>
              <a:t>from ores containing  </a:t>
            </a:r>
            <a:r>
              <a:rPr sz="2800" spc="-5" dirty="0">
                <a:latin typeface="Georgia"/>
                <a:cs typeface="Georgia"/>
              </a:rPr>
              <a:t>Hematite;        those       </a:t>
            </a:r>
            <a:r>
              <a:rPr sz="2800" spc="3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containing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300"/>
              </a:lnSpc>
              <a:spcBef>
                <a:spcPts val="15"/>
              </a:spcBef>
            </a:pPr>
            <a:r>
              <a:rPr sz="2800" spc="-5" dirty="0">
                <a:latin typeface="Georgia"/>
                <a:cs typeface="Georgia"/>
              </a:rPr>
              <a:t>magnetite </a:t>
            </a:r>
            <a:r>
              <a:rPr sz="2800" spc="-10" dirty="0">
                <a:latin typeface="Georgia"/>
                <a:cs typeface="Georgia"/>
              </a:rPr>
              <a:t>supply </a:t>
            </a:r>
            <a:r>
              <a:rPr sz="2800" spc="-5" dirty="0">
                <a:latin typeface="Georgia"/>
                <a:cs typeface="Georgia"/>
              </a:rPr>
              <a:t>only about 5% </a:t>
            </a:r>
            <a:r>
              <a:rPr sz="2800" spc="-10" dirty="0">
                <a:latin typeface="Georgia"/>
                <a:cs typeface="Georgia"/>
              </a:rPr>
              <a:t>of  the world's </a:t>
            </a:r>
            <a:r>
              <a:rPr sz="2800" spc="-5" dirty="0">
                <a:latin typeface="Georgia"/>
                <a:cs typeface="Georgia"/>
              </a:rPr>
              <a:t>iron. The formula </a:t>
            </a:r>
            <a:r>
              <a:rPr sz="2800" spc="-10" dirty="0">
                <a:latin typeface="Georgia"/>
                <a:cs typeface="Georgia"/>
              </a:rPr>
              <a:t>of  </a:t>
            </a:r>
            <a:r>
              <a:rPr sz="2800" spc="-5" dirty="0">
                <a:latin typeface="Georgia"/>
                <a:cs typeface="Georgia"/>
              </a:rPr>
              <a:t>Hematite is Fe2O3. A typical  analysis </a:t>
            </a:r>
            <a:r>
              <a:rPr sz="2800" dirty="0">
                <a:latin typeface="Georgia"/>
                <a:cs typeface="Georgia"/>
              </a:rPr>
              <a:t>of </a:t>
            </a:r>
            <a:r>
              <a:rPr sz="2800" spc="-5" dirty="0">
                <a:latin typeface="Georgia"/>
                <a:cs typeface="Georgia"/>
              </a:rPr>
              <a:t>an iron </a:t>
            </a:r>
            <a:r>
              <a:rPr sz="2800" spc="-10" dirty="0">
                <a:latin typeface="Georgia"/>
                <a:cs typeface="Georgia"/>
              </a:rPr>
              <a:t>ore </a:t>
            </a:r>
            <a:r>
              <a:rPr sz="2800" spc="5" dirty="0">
                <a:latin typeface="Georgia"/>
                <a:cs typeface="Georgia"/>
              </a:rPr>
              <a:t>is </a:t>
            </a:r>
            <a:r>
              <a:rPr sz="2800" spc="-5" dirty="0">
                <a:latin typeface="Georgia"/>
                <a:cs typeface="Georgia"/>
              </a:rPr>
              <a:t>shown in  Table 1.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704" y="5376164"/>
            <a:ext cx="5822950" cy="2477135"/>
          </a:xfrm>
          <a:custGeom>
            <a:avLst/>
            <a:gdLst/>
            <a:ahLst/>
            <a:cxnLst/>
            <a:rect l="l" t="t" r="r" b="b"/>
            <a:pathLst>
              <a:path w="5822950" h="2477134">
                <a:moveTo>
                  <a:pt x="0" y="2476754"/>
                </a:moveTo>
                <a:lnTo>
                  <a:pt x="5822950" y="2476754"/>
                </a:lnTo>
                <a:lnTo>
                  <a:pt x="5822950" y="0"/>
                </a:lnTo>
                <a:lnTo>
                  <a:pt x="0" y="0"/>
                </a:lnTo>
                <a:lnTo>
                  <a:pt x="0" y="24767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02004" y="8349488"/>
            <a:ext cx="33318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-10" dirty="0">
                <a:latin typeface="Georgia"/>
                <a:cs typeface="Georgia"/>
              </a:rPr>
              <a:t>Figure </a:t>
            </a:r>
            <a:r>
              <a:rPr sz="2800" b="1" i="1" dirty="0">
                <a:latin typeface="Georgia"/>
                <a:cs typeface="Georgia"/>
              </a:rPr>
              <a:t>1: </a:t>
            </a:r>
            <a:r>
              <a:rPr sz="2800" b="1" i="1" spc="-5" dirty="0">
                <a:latin typeface="Georgia"/>
                <a:cs typeface="Georgia"/>
              </a:rPr>
              <a:t>Iron</a:t>
            </a:r>
            <a:r>
              <a:rPr sz="2800" b="1" i="1" spc="-60" dirty="0">
                <a:latin typeface="Georgia"/>
                <a:cs typeface="Georgia"/>
              </a:rPr>
              <a:t> </a:t>
            </a:r>
            <a:r>
              <a:rPr sz="2800" b="1" i="1" dirty="0">
                <a:latin typeface="Georgia"/>
                <a:cs typeface="Georgia"/>
              </a:rPr>
              <a:t>Ore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26591" y="1187195"/>
            <a:ext cx="4788408" cy="3607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90600" y="1251966"/>
            <a:ext cx="4610100" cy="3428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1550" y="1232916"/>
            <a:ext cx="4648200" cy="3467100"/>
          </a:xfrm>
          <a:custGeom>
            <a:avLst/>
            <a:gdLst/>
            <a:ahLst/>
            <a:cxnLst/>
            <a:rect l="l" t="t" r="r" b="b"/>
            <a:pathLst>
              <a:path w="4648200" h="3467100">
                <a:moveTo>
                  <a:pt x="0" y="3466973"/>
                </a:moveTo>
                <a:lnTo>
                  <a:pt x="4648200" y="3466973"/>
                </a:lnTo>
                <a:lnTo>
                  <a:pt x="4648200" y="0"/>
                </a:lnTo>
                <a:lnTo>
                  <a:pt x="0" y="0"/>
                </a:lnTo>
                <a:lnTo>
                  <a:pt x="0" y="3466973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03300" y="5375528"/>
            <a:ext cx="5733161" cy="2469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7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95"/>
              </a:spcBef>
              <a:tabLst>
                <a:tab pos="923925" algn="l"/>
                <a:tab pos="2105660" algn="l"/>
                <a:tab pos="3015615" algn="l"/>
                <a:tab pos="3489325" algn="l"/>
                <a:tab pos="4326890" algn="l"/>
                <a:tab pos="4721225" algn="l"/>
              </a:tabLst>
            </a:pPr>
            <a:r>
              <a:rPr b="1" spc="-5" dirty="0">
                <a:latin typeface="Georgia"/>
                <a:cs typeface="Georgia"/>
              </a:rPr>
              <a:t>2.	</a:t>
            </a:r>
            <a:r>
              <a:rPr b="1" spc="-10" dirty="0">
                <a:latin typeface="Georgia"/>
                <a:cs typeface="Georgia"/>
              </a:rPr>
              <a:t>Coke:	</a:t>
            </a:r>
            <a:r>
              <a:rPr spc="-5" dirty="0"/>
              <a:t>Cock	or	Coal	is	another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8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77848" y="1942845"/>
            <a:ext cx="5692775" cy="5363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3675">
              <a:lnSpc>
                <a:spcPct val="100000"/>
              </a:lnSpc>
              <a:spcBef>
                <a:spcPts val="95"/>
              </a:spcBef>
              <a:tabLst>
                <a:tab pos="2097405" algn="l"/>
                <a:tab pos="4315460" algn="l"/>
                <a:tab pos="5026025" algn="l"/>
              </a:tabLst>
            </a:pPr>
            <a:r>
              <a:rPr sz="2800" spc="-5" dirty="0">
                <a:latin typeface="Georgia"/>
                <a:cs typeface="Georgia"/>
              </a:rPr>
              <a:t>significant	requirement	for	</a:t>
            </a:r>
            <a:r>
              <a:rPr sz="2800" spc="-10" dirty="0">
                <a:latin typeface="Georgia"/>
                <a:cs typeface="Georgia"/>
              </a:rPr>
              <a:t>iron</a:t>
            </a:r>
            <a:endParaRPr sz="2800">
              <a:latin typeface="Georgia"/>
              <a:cs typeface="Georgia"/>
            </a:endParaRPr>
          </a:p>
          <a:p>
            <a:pPr marL="193675" marR="7620">
              <a:lnSpc>
                <a:spcPct val="189300"/>
              </a:lnSpc>
              <a:tabLst>
                <a:tab pos="2029460" algn="l"/>
                <a:tab pos="2442210" algn="l"/>
                <a:tab pos="3134995" algn="l"/>
                <a:tab pos="4105275" algn="l"/>
              </a:tabLst>
            </a:pPr>
            <a:r>
              <a:rPr sz="2800" spc="-1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x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spc="-20" dirty="0">
                <a:latin typeface="Georgia"/>
                <a:cs typeface="Georgia"/>
              </a:rPr>
              <a:t>r</a:t>
            </a:r>
            <a:r>
              <a:rPr sz="2800" spc="-5" dirty="0">
                <a:latin typeface="Georgia"/>
                <a:cs typeface="Georgia"/>
              </a:rPr>
              <a:t>a</a:t>
            </a:r>
            <a:r>
              <a:rPr sz="2800" dirty="0">
                <a:latin typeface="Georgia"/>
                <a:cs typeface="Georgia"/>
              </a:rPr>
              <a:t>c</a:t>
            </a:r>
            <a:r>
              <a:rPr sz="2800" spc="-10" dirty="0">
                <a:latin typeface="Georgia"/>
                <a:cs typeface="Georgia"/>
              </a:rPr>
              <a:t>ti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n.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It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ha</a:t>
            </a:r>
            <a:r>
              <a:rPr sz="2800" spc="-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thre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f</a:t>
            </a:r>
            <a:r>
              <a:rPr sz="2800" spc="5" dirty="0">
                <a:latin typeface="Georgia"/>
                <a:cs typeface="Georgia"/>
              </a:rPr>
              <a:t>u</a:t>
            </a:r>
            <a:r>
              <a:rPr sz="2800" spc="-5" dirty="0">
                <a:latin typeface="Georgia"/>
                <a:cs typeface="Georgia"/>
              </a:rPr>
              <a:t>nction</a:t>
            </a:r>
            <a:r>
              <a:rPr sz="2800" dirty="0">
                <a:latin typeface="Georgia"/>
                <a:cs typeface="Georgia"/>
              </a:rPr>
              <a:t>s</a:t>
            </a:r>
            <a:r>
              <a:rPr sz="2800" spc="-5" dirty="0">
                <a:latin typeface="Georgia"/>
                <a:cs typeface="Georgia"/>
              </a:rPr>
              <a:t>,  as:</a:t>
            </a:r>
            <a:endParaRPr sz="2800">
              <a:latin typeface="Georgia"/>
              <a:cs typeface="Georgia"/>
            </a:endParaRPr>
          </a:p>
          <a:p>
            <a:pPr marL="240665" marR="5080" indent="-227965">
              <a:lnSpc>
                <a:spcPct val="188900"/>
              </a:lnSpc>
              <a:spcBef>
                <a:spcPts val="280"/>
              </a:spcBef>
              <a:buFont typeface="Symbol"/>
              <a:buChar char=""/>
              <a:tabLst>
                <a:tab pos="241300" algn="l"/>
              </a:tabLst>
            </a:pPr>
            <a:r>
              <a:rPr sz="2800" spc="-5" dirty="0">
                <a:latin typeface="Georgia"/>
                <a:cs typeface="Georgia"/>
              </a:rPr>
              <a:t>A fuel </a:t>
            </a:r>
            <a:r>
              <a:rPr sz="2800" spc="-10" dirty="0">
                <a:latin typeface="Georgia"/>
                <a:cs typeface="Georgia"/>
              </a:rPr>
              <a:t>producing the </a:t>
            </a:r>
            <a:r>
              <a:rPr sz="2800" spc="-5" dirty="0">
                <a:latin typeface="Georgia"/>
                <a:cs typeface="Georgia"/>
              </a:rPr>
              <a:t>heat required  for reduction and melting the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iron.</a:t>
            </a:r>
            <a:endParaRPr sz="2800">
              <a:latin typeface="Georgia"/>
              <a:cs typeface="Georgia"/>
            </a:endParaRPr>
          </a:p>
          <a:p>
            <a:pPr marL="240665" marR="6350" indent="-227965">
              <a:lnSpc>
                <a:spcPct val="189000"/>
              </a:lnSpc>
              <a:spcBef>
                <a:spcPts val="275"/>
              </a:spcBef>
              <a:buFont typeface="Symbol"/>
              <a:buChar char=""/>
              <a:tabLst>
                <a:tab pos="241300" algn="l"/>
                <a:tab pos="960119" algn="l"/>
                <a:tab pos="2310765" algn="l"/>
                <a:tab pos="3121025" algn="l"/>
                <a:tab pos="4812665" algn="l"/>
              </a:tabLst>
            </a:pPr>
            <a:r>
              <a:rPr sz="2800" spc="-5" dirty="0">
                <a:latin typeface="Georgia"/>
                <a:cs typeface="Georgia"/>
              </a:rPr>
              <a:t>To	</a:t>
            </a:r>
            <a:r>
              <a:rPr sz="2800" spc="-10" dirty="0">
                <a:latin typeface="Georgia"/>
                <a:cs typeface="Georgia"/>
              </a:rPr>
              <a:t>su</a:t>
            </a:r>
            <a:r>
              <a:rPr sz="2800" spc="5" dirty="0">
                <a:latin typeface="Georgia"/>
                <a:cs typeface="Georgia"/>
              </a:rPr>
              <a:t>p</a:t>
            </a:r>
            <a:r>
              <a:rPr sz="2800" dirty="0">
                <a:latin typeface="Georgia"/>
                <a:cs typeface="Georgia"/>
              </a:rPr>
              <a:t>p</a:t>
            </a:r>
            <a:r>
              <a:rPr sz="2800" spc="-10" dirty="0">
                <a:latin typeface="Georgia"/>
                <a:cs typeface="Georgia"/>
              </a:rPr>
              <a:t>l</a:t>
            </a:r>
            <a:r>
              <a:rPr sz="2800" spc="-5" dirty="0">
                <a:latin typeface="Georgia"/>
                <a:cs typeface="Georgia"/>
              </a:rPr>
              <a:t>y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th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r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ducin</a:t>
            </a:r>
            <a:r>
              <a:rPr sz="2800" spc="-5" dirty="0">
                <a:latin typeface="Georgia"/>
                <a:cs typeface="Georgia"/>
              </a:rPr>
              <a:t>g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age</a:t>
            </a:r>
            <a:r>
              <a:rPr sz="2800" dirty="0">
                <a:latin typeface="Georgia"/>
                <a:cs typeface="Georgia"/>
              </a:rPr>
              <a:t>n</a:t>
            </a:r>
            <a:r>
              <a:rPr sz="2800" spc="-5" dirty="0">
                <a:latin typeface="Georgia"/>
                <a:cs typeface="Georgia"/>
              </a:rPr>
              <a:t>t  (mainly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CO).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77848" y="429260"/>
            <a:ext cx="5688965" cy="1995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64160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R="262890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  <a:p>
            <a:pPr marL="240665" indent="-227965">
              <a:lnSpc>
                <a:spcPct val="100000"/>
              </a:lnSpc>
              <a:spcBef>
                <a:spcPts val="1290"/>
              </a:spcBef>
              <a:buFont typeface="Symbol"/>
              <a:buChar char=""/>
              <a:tabLst>
                <a:tab pos="241300" algn="l"/>
                <a:tab pos="644525" algn="l"/>
                <a:tab pos="1661795" algn="l"/>
                <a:tab pos="3049270" algn="l"/>
                <a:tab pos="3522979" algn="l"/>
                <a:tab pos="4775835" algn="l"/>
              </a:tabLst>
            </a:pPr>
            <a:r>
              <a:rPr sz="2800" spc="-5" dirty="0">
                <a:latin typeface="Georgia"/>
                <a:cs typeface="Georgia"/>
              </a:rPr>
              <a:t>A	</a:t>
            </a:r>
            <a:r>
              <a:rPr sz="2800" spc="-10" dirty="0">
                <a:latin typeface="Georgia"/>
                <a:cs typeface="Georgia"/>
              </a:rPr>
              <a:t>s</a:t>
            </a:r>
            <a:r>
              <a:rPr sz="2800" spc="5" dirty="0">
                <a:latin typeface="Georgia"/>
                <a:cs typeface="Georgia"/>
              </a:rPr>
              <a:t>m</a:t>
            </a:r>
            <a:r>
              <a:rPr sz="2800" spc="-5" dirty="0">
                <a:latin typeface="Georgia"/>
                <a:cs typeface="Georgia"/>
              </a:rPr>
              <a:t>all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</a:t>
            </a:r>
            <a:r>
              <a:rPr sz="2800" spc="-15" dirty="0">
                <a:latin typeface="Georgia"/>
                <a:cs typeface="Georgia"/>
              </a:rPr>
              <a:t>m</a:t>
            </a:r>
            <a:r>
              <a:rPr sz="2800" spc="-10" dirty="0">
                <a:latin typeface="Georgia"/>
                <a:cs typeface="Georgia"/>
              </a:rPr>
              <a:t>ou</a:t>
            </a:r>
            <a:r>
              <a:rPr sz="2800" spc="10" dirty="0">
                <a:latin typeface="Georgia"/>
                <a:cs typeface="Georgia"/>
              </a:rPr>
              <a:t>n</a:t>
            </a:r>
            <a:r>
              <a:rPr sz="2800" spc="-5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f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carb</a:t>
            </a:r>
            <a:r>
              <a:rPr sz="2800" spc="5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(coal)</a:t>
            </a:r>
            <a:endParaRPr sz="2800">
              <a:latin typeface="Georgia"/>
              <a:cs typeface="Georgia"/>
            </a:endParaRPr>
          </a:p>
          <a:p>
            <a:pPr marL="240665">
              <a:lnSpc>
                <a:spcPct val="100000"/>
              </a:lnSpc>
              <a:spcBef>
                <a:spcPts val="2990"/>
              </a:spcBef>
              <a:tabLst>
                <a:tab pos="1853564" algn="l"/>
                <a:tab pos="2371090" algn="l"/>
                <a:tab pos="3075940" algn="l"/>
                <a:tab pos="3799204" algn="l"/>
                <a:tab pos="4986655" algn="l"/>
              </a:tabLst>
            </a:pPr>
            <a:r>
              <a:rPr sz="2800" spc="-5" dirty="0">
                <a:latin typeface="Georgia"/>
                <a:cs typeface="Georgia"/>
              </a:rPr>
              <a:t>dissolves	in	</a:t>
            </a:r>
            <a:r>
              <a:rPr sz="2800" spc="-10" dirty="0">
                <a:latin typeface="Georgia"/>
                <a:cs typeface="Georgia"/>
              </a:rPr>
              <a:t>the	</a:t>
            </a:r>
            <a:r>
              <a:rPr sz="2800" spc="-5" dirty="0">
                <a:latin typeface="Georgia"/>
                <a:cs typeface="Georgia"/>
              </a:rPr>
              <a:t>hot	metal,	</a:t>
            </a:r>
            <a:r>
              <a:rPr sz="2800" spc="-10" dirty="0">
                <a:latin typeface="Georgia"/>
                <a:cs typeface="Georgia"/>
              </a:rPr>
              <a:t>thus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82077" y="3590671"/>
            <a:ext cx="1285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4730" algn="l"/>
              </a:tabLst>
            </a:pPr>
            <a:r>
              <a:rPr sz="2800" spc="-10" dirty="0">
                <a:latin typeface="Georgia"/>
                <a:cs typeface="Georgia"/>
              </a:rPr>
              <a:t>coa</a:t>
            </a:r>
            <a:r>
              <a:rPr sz="2800" spc="-5" dirty="0">
                <a:latin typeface="Georgia"/>
                <a:cs typeface="Georgia"/>
              </a:rPr>
              <a:t>l</a:t>
            </a:r>
            <a:r>
              <a:rPr sz="2800" dirty="0">
                <a:latin typeface="Georgia"/>
                <a:cs typeface="Georgia"/>
              </a:rPr>
              <a:t>	i</a:t>
            </a:r>
            <a:r>
              <a:rPr sz="2800" spc="-5" dirty="0">
                <a:latin typeface="Georgia"/>
                <a:cs typeface="Georgia"/>
              </a:rPr>
              <a:t>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2782951"/>
            <a:ext cx="4666615" cy="18662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689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lowering its melting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point.</a:t>
            </a:r>
            <a:endParaRPr sz="2800">
              <a:latin typeface="Georgia"/>
              <a:cs typeface="Georgia"/>
            </a:endParaRPr>
          </a:p>
          <a:p>
            <a:pPr marL="12700" marR="333375">
              <a:lnSpc>
                <a:spcPct val="142100"/>
              </a:lnSpc>
              <a:spcBef>
                <a:spcPts val="1585"/>
              </a:spcBef>
              <a:tabLst>
                <a:tab pos="979169" algn="l"/>
                <a:tab pos="2393950" algn="l"/>
                <a:tab pos="4017645" algn="l"/>
              </a:tabLst>
            </a:pPr>
            <a:r>
              <a:rPr sz="2800" spc="-5" dirty="0">
                <a:latin typeface="Georgia"/>
                <a:cs typeface="Georgia"/>
              </a:rPr>
              <a:t>The	</a:t>
            </a:r>
            <a:r>
              <a:rPr sz="2800" spc="-10" dirty="0">
                <a:latin typeface="Georgia"/>
                <a:cs typeface="Georgia"/>
              </a:rPr>
              <a:t>ty</a:t>
            </a:r>
            <a:r>
              <a:rPr sz="2800" dirty="0">
                <a:latin typeface="Georgia"/>
                <a:cs typeface="Georgia"/>
              </a:rPr>
              <a:t>p</a:t>
            </a:r>
            <a:r>
              <a:rPr sz="2800" spc="-5" dirty="0">
                <a:latin typeface="Georgia"/>
                <a:cs typeface="Georgia"/>
              </a:rPr>
              <a:t>ical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ana</a:t>
            </a:r>
            <a:r>
              <a:rPr sz="2800" dirty="0">
                <a:latin typeface="Georgia"/>
                <a:cs typeface="Georgia"/>
              </a:rPr>
              <a:t>l</a:t>
            </a:r>
            <a:r>
              <a:rPr sz="2800" spc="-10" dirty="0">
                <a:latin typeface="Georgia"/>
                <a:cs typeface="Georgia"/>
              </a:rPr>
              <a:t>y</a:t>
            </a:r>
            <a:r>
              <a:rPr sz="2800" dirty="0">
                <a:latin typeface="Georgia"/>
                <a:cs typeface="Georgia"/>
              </a:rPr>
              <a:t>s</a:t>
            </a:r>
            <a:r>
              <a:rPr sz="2800" spc="-5" dirty="0">
                <a:latin typeface="Georgia"/>
                <a:cs typeface="Georgia"/>
              </a:rPr>
              <a:t>is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of  presented </a:t>
            </a:r>
            <a:r>
              <a:rPr sz="2800" spc="-5" dirty="0">
                <a:latin typeface="Georgia"/>
                <a:cs typeface="Georgia"/>
              </a:rPr>
              <a:t>in table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2.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26591" y="4981955"/>
            <a:ext cx="5166360" cy="37261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90600" y="5046853"/>
            <a:ext cx="4989195" cy="35473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1550" y="5027803"/>
            <a:ext cx="5027295" cy="3585845"/>
          </a:xfrm>
          <a:custGeom>
            <a:avLst/>
            <a:gdLst/>
            <a:ahLst/>
            <a:cxnLst/>
            <a:rect l="l" t="t" r="r" b="b"/>
            <a:pathLst>
              <a:path w="5027295" h="3585845">
                <a:moveTo>
                  <a:pt x="0" y="3585464"/>
                </a:moveTo>
                <a:lnTo>
                  <a:pt x="5027295" y="3585464"/>
                </a:lnTo>
                <a:lnTo>
                  <a:pt x="5027295" y="0"/>
                </a:lnTo>
                <a:lnTo>
                  <a:pt x="0" y="0"/>
                </a:lnTo>
                <a:lnTo>
                  <a:pt x="0" y="3585464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9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383</Words>
  <Application>Microsoft Office PowerPoint</Application>
  <PresentationFormat>Custom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Georgia</vt:lpstr>
      <vt:lpstr>Symbol</vt:lpstr>
      <vt:lpstr>Times New Roman</vt:lpstr>
      <vt:lpstr>Trebuchet MS</vt:lpstr>
      <vt:lpstr>Office Theme</vt:lpstr>
      <vt:lpstr>LECTURE 3 Briquetting (form pieces of regular  shapes)</vt:lpstr>
      <vt:lpstr>surfaces and the energy required to</vt:lpstr>
      <vt:lpstr>which is lower than the melting point</vt:lpstr>
      <vt:lpstr>pellets dried and before it is finally</vt:lpstr>
      <vt:lpstr>permeability and reducibility</vt:lpstr>
      <vt:lpstr>40-60% Fe, and low-grade &lt; 40%</vt:lpstr>
      <vt:lpstr>PowerPoint Presentation</vt:lpstr>
      <vt:lpstr>2. Coke: Cock or Coal is another</vt:lpstr>
      <vt:lpstr>PowerPoint Presentation</vt:lpstr>
      <vt:lpstr>PowerPoint Presentation</vt:lpstr>
      <vt:lpstr>PowerPoint Presentation</vt:lpstr>
      <vt:lpstr>Figure 3: Limestone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 Briquetting (form pieces of regular  shapes)</dc:title>
  <dc:creator>Athil</dc:creator>
  <cp:lastModifiedBy>athil alezzi</cp:lastModifiedBy>
  <cp:revision>2</cp:revision>
  <dcterms:created xsi:type="dcterms:W3CDTF">2018-10-10T09:48:57Z</dcterms:created>
  <dcterms:modified xsi:type="dcterms:W3CDTF">2018-11-09T11:41:07Z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2018-10-10T00:00:00Z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2018-10-10T00:00:00Z</vt:filetime>
  </property>
</Properties>
</file>